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14" r:id="rId2"/>
    <p:sldMasterId id="2147483726" r:id="rId3"/>
  </p:sldMasterIdLst>
  <p:notesMasterIdLst>
    <p:notesMasterId r:id="rId27"/>
  </p:notesMasterIdLst>
  <p:sldIdLst>
    <p:sldId id="272" r:id="rId4"/>
    <p:sldId id="297" r:id="rId5"/>
    <p:sldId id="316" r:id="rId6"/>
    <p:sldId id="391" r:id="rId7"/>
    <p:sldId id="392" r:id="rId8"/>
    <p:sldId id="394" r:id="rId9"/>
    <p:sldId id="393" r:id="rId10"/>
    <p:sldId id="395" r:id="rId11"/>
    <p:sldId id="399" r:id="rId12"/>
    <p:sldId id="396" r:id="rId13"/>
    <p:sldId id="376" r:id="rId14"/>
    <p:sldId id="362" r:id="rId15"/>
    <p:sldId id="377" r:id="rId16"/>
    <p:sldId id="384" r:id="rId17"/>
    <p:sldId id="385" r:id="rId18"/>
    <p:sldId id="386" r:id="rId19"/>
    <p:sldId id="400" r:id="rId20"/>
    <p:sldId id="387" r:id="rId21"/>
    <p:sldId id="401" r:id="rId22"/>
    <p:sldId id="402" r:id="rId23"/>
    <p:sldId id="389" r:id="rId24"/>
    <p:sldId id="403" r:id="rId25"/>
    <p:sldId id="276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54" y="114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80F71-6DF8-4D7B-8645-8245019ED6A4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7475F-3C00-41B3-B270-C377B555FD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412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07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11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015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843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0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797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779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579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645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495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72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61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176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6429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182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8839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828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574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717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48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54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60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983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9925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58965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1818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2440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9938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7512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9314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0090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177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13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14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94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44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20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6960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236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2018/5/31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71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A55AF3-65BE-4A52-9C80-AC6B0002B79E}" type="datetimeFigureOut">
              <a:rPr lang="zh-TW" altLang="en-US" smtClean="0"/>
              <a:t>2018/5/31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79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2018/5/31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736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430068" y="2023143"/>
            <a:ext cx="5331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spc="603" dirty="0" smtClean="0">
                <a:latin typeface="微軟正黑體" panose="020B0604030504040204" pitchFamily="34" charset="-120"/>
              </a:rPr>
              <a:t>Python Tutorial</a:t>
            </a:r>
          </a:p>
          <a:p>
            <a:pPr algn="ctr"/>
            <a:r>
              <a:rPr lang="zh-TW" altLang="en-US" sz="4800" b="1" spc="603" dirty="0" smtClean="0">
                <a:latin typeface="微軟正黑體" panose="020B0604030504040204" pitchFamily="34" charset="-120"/>
              </a:rPr>
              <a:t>第七週</a:t>
            </a:r>
            <a:endParaRPr lang="zh-TW" altLang="en-US" sz="4800" b="1" spc="603" dirty="0">
              <a:latin typeface="微軟正黑體" panose="020B0604030504040204" pitchFamily="34" charset="-12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50250" y="5662959"/>
            <a:ext cx="1305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pc="30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2018.06</a:t>
            </a:r>
            <a:endParaRPr lang="en-US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algn="ctr">
              <a:spcAft>
                <a:spcPts val="0"/>
              </a:spcAft>
            </a:pPr>
            <a:r>
              <a:rPr lang="zh-TW" altLang="en-US" spc="3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王金</a:t>
            </a:r>
            <a:r>
              <a:rPr lang="zh-TW" altLang="en-US" spc="3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旺</a:t>
            </a:r>
            <a:endParaRPr lang="zh-TW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071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6361" t="27855" r="29233" b="7855"/>
          <a:stretch/>
        </p:blipFill>
        <p:spPr>
          <a:xfrm>
            <a:off x="2136617" y="0"/>
            <a:ext cx="7735933" cy="6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7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358773" y="3465513"/>
            <a:ext cx="6761693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err="1" smtClean="0">
                <a:solidFill>
                  <a:schemeClr val="bg1"/>
                </a:solidFill>
              </a:rPr>
              <a:t>Keras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實作案例</a:t>
            </a:r>
            <a:r>
              <a:rPr lang="en-US" altLang="zh-TW" sz="4800" b="1" spc="300" dirty="0" smtClean="0">
                <a:solidFill>
                  <a:schemeClr val="bg1"/>
                </a:solidFill>
              </a:rPr>
              <a:t>-</a:t>
            </a:r>
            <a:br>
              <a:rPr lang="en-US" altLang="zh-TW" sz="4800" b="1" spc="300" dirty="0" smtClean="0">
                <a:solidFill>
                  <a:schemeClr val="bg1"/>
                </a:solidFill>
              </a:rPr>
            </a:br>
            <a:r>
              <a:rPr lang="zh-TW" altLang="en-US" sz="4800" b="1" spc="300" dirty="0" smtClean="0">
                <a:solidFill>
                  <a:schemeClr val="bg1"/>
                </a:solidFill>
              </a:rPr>
              <a:t>完美世界用戶未來登入次數預測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75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3515" t="35380" r="37624" b="12739"/>
          <a:stretch/>
        </p:blipFill>
        <p:spPr>
          <a:xfrm>
            <a:off x="1071880" y="566406"/>
            <a:ext cx="9328938" cy="5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6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3292" t="26139" r="44010" b="7591"/>
          <a:stretch/>
        </p:blipFill>
        <p:spPr>
          <a:xfrm>
            <a:off x="995881" y="660901"/>
            <a:ext cx="6482281" cy="565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4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3589" t="25346" r="8069" b="36370"/>
          <a:stretch/>
        </p:blipFill>
        <p:spPr>
          <a:xfrm>
            <a:off x="1071880" y="1227308"/>
            <a:ext cx="10257470" cy="378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2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3589" t="23705" r="8366" b="4291"/>
          <a:stretch/>
        </p:blipFill>
        <p:spPr>
          <a:xfrm>
            <a:off x="1071880" y="633742"/>
            <a:ext cx="10779106" cy="559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4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3589" t="27195" r="30198" b="21716"/>
          <a:stretch/>
        </p:blipFill>
        <p:spPr>
          <a:xfrm>
            <a:off x="1071880" y="651850"/>
            <a:ext cx="10111970" cy="51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7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6272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不建議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Bidirectional</a:t>
            </a:r>
            <a:b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Bidirectional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的作用為建立兩個神經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網路，但共用同一輸出層。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053326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210" y="2545409"/>
            <a:ext cx="5333208" cy="381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4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3292" t="28119" r="44010" b="32206"/>
          <a:stretch/>
        </p:blipFill>
        <p:spPr>
          <a:xfrm>
            <a:off x="1071879" y="688062"/>
            <a:ext cx="10617735" cy="554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4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3441" t="29439" r="45056" b="25589"/>
          <a:stretch/>
        </p:blipFill>
        <p:spPr>
          <a:xfrm>
            <a:off x="1071880" y="720315"/>
            <a:ext cx="8844388" cy="53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6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1295280" y="982080"/>
            <a:ext cx="9600120" cy="130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262626"/>
                </a:solidFill>
                <a:latin typeface="微軟正黑體" panose="020B0604030504040204" pitchFamily="34" charset="-120"/>
                <a:ea typeface="DejaVu Sans"/>
              </a:rPr>
              <a:t>本週目標</a:t>
            </a:r>
            <a:endParaRPr lang="en-US" sz="4400" b="0" strike="noStrike" spc="-1" dirty="0">
              <a:latin typeface="微軟正黑體" panose="020B0604030504040204" pitchFamily="34" charset="-120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295280" y="2557080"/>
            <a:ext cx="10210920" cy="33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en-US" altLang="zh-TW" sz="3200" spc="-1" dirty="0" smtClean="0">
                <a:latin typeface="微軟正黑體" panose="020B0604030504040204" pitchFamily="34" charset="-120"/>
              </a:rPr>
              <a:t>RNN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、</a:t>
            </a:r>
            <a:r>
              <a:rPr lang="en-US" altLang="zh-TW" sz="3200" spc="-1" dirty="0" smtClean="0">
                <a:latin typeface="微軟正黑體" panose="020B0604030504040204" pitchFamily="34" charset="-120"/>
              </a:rPr>
              <a:t>LSTM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介紹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Keras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實作案例</a:t>
            </a:r>
            <a:r>
              <a:rPr lang="en-US" altLang="zh-TW" sz="3200" spc="-1" dirty="0" smtClean="0">
                <a:latin typeface="微軟正黑體" panose="020B0604030504040204" pitchFamily="34" charset="-120"/>
              </a:rPr>
              <a:t/>
            </a:r>
            <a:br>
              <a:rPr lang="en-US" altLang="zh-TW" sz="3200" spc="-1" dirty="0" smtClean="0">
                <a:latin typeface="微軟正黑體" panose="020B0604030504040204" pitchFamily="34" charset="-120"/>
              </a:rPr>
            </a:br>
            <a:r>
              <a:rPr lang="zh-TW" altLang="en-US" sz="3200" spc="-1" dirty="0" smtClean="0">
                <a:latin typeface="微軟正黑體" panose="020B0604030504040204" pitchFamily="34" charset="-120"/>
              </a:rPr>
              <a:t>完美世界玩家未來登入次數預測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25535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20124" t="39736" r="53707" b="25281"/>
          <a:stretch/>
        </p:blipFill>
        <p:spPr>
          <a:xfrm>
            <a:off x="6219731" y="1222217"/>
            <a:ext cx="5815251" cy="43728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19901" t="24025" r="46758" b="37030"/>
          <a:stretch/>
        </p:blipFill>
        <p:spPr>
          <a:xfrm>
            <a:off x="1071880" y="737856"/>
            <a:ext cx="5064035" cy="485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1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9975" t="26271" r="41931" b="10892"/>
          <a:stretch/>
        </p:blipFill>
        <p:spPr>
          <a:xfrm>
            <a:off x="1071880" y="566406"/>
            <a:ext cx="6143732" cy="57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1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152" t="20066" r="36585" b="42838"/>
          <a:stretch/>
        </p:blipFill>
        <p:spPr>
          <a:xfrm>
            <a:off x="1071880" y="1249379"/>
            <a:ext cx="10499281" cy="430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6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謝謝您的聆聽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99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968375" y="2724149"/>
            <a:ext cx="4738158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smtClean="0">
                <a:solidFill>
                  <a:schemeClr val="bg1"/>
                </a:solidFill>
              </a:rPr>
              <a:t>RNN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、</a:t>
            </a:r>
            <a:r>
              <a:rPr lang="en-US" altLang="zh-TW" sz="4800" b="1" spc="300" dirty="0" smtClean="0">
                <a:solidFill>
                  <a:schemeClr val="bg1"/>
                </a:solidFill>
              </a:rPr>
              <a:t>LSTM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介紹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2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介紹：運作原理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RNN(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Recurrent Neural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Network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，循環神經網路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公式：                                           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053326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4344" t="38020" r="62298" b="51023"/>
          <a:stretch/>
        </p:blipFill>
        <p:spPr>
          <a:xfrm>
            <a:off x="2393891" y="2969537"/>
            <a:ext cx="4885701" cy="22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5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介紹：運作原理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RNN(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Recurrent Neural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Network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，循環神經網路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053326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84" y="2591600"/>
            <a:ext cx="9244855" cy="286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5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的困境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梯度消失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隨著訓練進行，由於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會乘上許多次，若梯度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&lt;1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梯度會趨近於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梯度爆炸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反之，梯度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&gt;1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時，梯度則趨近無限大。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053326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951201"/>
            <a:ext cx="9269787" cy="235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3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：運作原理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45733"/>
            <a:ext cx="10482102" cy="4536959"/>
          </a:xfrm>
        </p:spPr>
        <p:txBody>
          <a:bodyPr>
            <a:normAutofit fontScale="40000" lnSpcReduction="2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LSTM(</a:t>
            </a:r>
            <a:r>
              <a:rPr lang="zh-TW" altLang="en-US" sz="7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長短期記憶神經</a:t>
            </a:r>
            <a:r>
              <a:rPr lang="zh-TW" altLang="en-US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</a:t>
            </a:r>
            <a: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Long </a:t>
            </a:r>
            <a:r>
              <a:rPr lang="en-US" altLang="zh-TW" sz="7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Short Term Memory </a:t>
            </a:r>
            <a: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Network)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TW" sz="7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為了克服</a:t>
            </a:r>
            <a: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梯度消失問題，而誕生</a:t>
            </a:r>
            <a: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7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7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的特色</a:t>
            </a:r>
            <a:endParaRPr lang="en-US" altLang="zh-TW" sz="7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6958" lvl="1" indent="-514350">
              <a:buFont typeface="+mj-lt"/>
              <a:buAutoNum type="arabicPeriod"/>
            </a:pPr>
            <a: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 gate</a:t>
            </a:r>
            <a:r>
              <a:rPr lang="zh-TW" altLang="en-US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  決定輸入是否能進入</a:t>
            </a:r>
            <a: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</a:t>
            </a:r>
            <a:r>
              <a:rPr lang="zh-TW" altLang="en-US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endParaRPr lang="en-US" altLang="zh-TW" sz="7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6958" lvl="1" indent="-514350">
              <a:buFont typeface="+mj-lt"/>
              <a:buAutoNum type="arabicPeriod"/>
            </a:pPr>
            <a: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Forget gate</a:t>
            </a:r>
            <a:r>
              <a:rPr lang="zh-TW" altLang="en-US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決定“記憶”是否被洗掉</a:t>
            </a:r>
            <a:endParaRPr lang="en-US" altLang="zh-TW" sz="7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6958" lvl="1" indent="-514350">
              <a:buFont typeface="+mj-lt"/>
              <a:buAutoNum type="arabicPeriod"/>
            </a:pPr>
            <a: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 gate</a:t>
            </a:r>
            <a:r>
              <a:rPr lang="zh-TW" altLang="en-US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：決定</a:t>
            </a:r>
            <a:r>
              <a:rPr lang="zh-TW" altLang="en-US" sz="7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記憶”是否</a:t>
            </a:r>
            <a:r>
              <a:rPr lang="zh-TW" altLang="en-US" sz="7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b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endParaRPr lang="en-US" altLang="zh-TW" sz="2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053326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351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64111" cy="607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9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：運作原理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1709738" y="1846263"/>
            <a:ext cx="10482262" cy="4022725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LSTM(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長短期記憶神經</a:t>
            </a:r>
            <a:r>
              <a:rPr lang="zh-TW" altLang="en-US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</a:t>
            </a:r>
            <a:r>
              <a:rPr lang="en-US" altLang="zh-TW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r>
              <a:rPr lang="en-US" altLang="zh-TW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Long 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Short Term Memory </a:t>
            </a:r>
            <a:r>
              <a:rPr lang="en-US" altLang="zh-TW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Network)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TW" sz="3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為了克服</a:t>
            </a:r>
            <a:r>
              <a:rPr lang="en-US" altLang="zh-TW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梯度消失問題，而誕生</a:t>
            </a:r>
            <a:r>
              <a:rPr lang="en-US" altLang="zh-TW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38" y="0"/>
            <a:ext cx="8648700" cy="631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6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佈景主題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有機">
  <a:themeElements>
    <a:clrScheme name="藍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9417</TotalTime>
  <Words>156</Words>
  <Application>Microsoft Office PowerPoint</Application>
  <PresentationFormat>寬螢幕</PresentationFormat>
  <Paragraphs>59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23</vt:i4>
      </vt:variant>
    </vt:vector>
  </HeadingPairs>
  <TitlesOfParts>
    <vt:vector size="33" baseType="lpstr">
      <vt:lpstr>DejaVu Sans</vt:lpstr>
      <vt:lpstr>微軟正黑體</vt:lpstr>
      <vt:lpstr>新細明體</vt:lpstr>
      <vt:lpstr>Arial</vt:lpstr>
      <vt:lpstr>Calibri</vt:lpstr>
      <vt:lpstr>Calibri Light</vt:lpstr>
      <vt:lpstr>Wingdings</vt:lpstr>
      <vt:lpstr>Office 佈景主題</vt:lpstr>
      <vt:lpstr>1_回顧</vt:lpstr>
      <vt:lpstr>有機</vt:lpstr>
      <vt:lpstr>PowerPoint 簡報</vt:lpstr>
      <vt:lpstr>PowerPoint 簡報</vt:lpstr>
      <vt:lpstr>RNN、LSTM介紹</vt:lpstr>
      <vt:lpstr>RNN介紹：運作原理</vt:lpstr>
      <vt:lpstr>RNN介紹：運作原理</vt:lpstr>
      <vt:lpstr>RNN介紹：RNN的困境</vt:lpstr>
      <vt:lpstr>LSTM介紹：運作原理</vt:lpstr>
      <vt:lpstr>PowerPoint 簡報</vt:lpstr>
      <vt:lpstr>LSTM介紹：運作原理</vt:lpstr>
      <vt:lpstr>PowerPoint 簡報</vt:lpstr>
      <vt:lpstr>Keras實作案例- 完美世界用戶未來登入次數預測</vt:lpstr>
      <vt:lpstr>PowerPoint 簡報</vt:lpstr>
      <vt:lpstr>PowerPoint 簡報</vt:lpstr>
      <vt:lpstr>PowerPoint 簡報</vt:lpstr>
      <vt:lpstr>PowerPoint 簡報</vt:lpstr>
      <vt:lpstr>PowerPoint 簡報</vt:lpstr>
      <vt:lpstr>訓練LSTM的經驗</vt:lpstr>
      <vt:lpstr>PowerPoint 簡報</vt:lpstr>
      <vt:lpstr>PowerPoint 簡報</vt:lpstr>
      <vt:lpstr>PowerPoint 簡報</vt:lpstr>
      <vt:lpstr>PowerPoint 簡報</vt:lpstr>
      <vt:lpstr>PowerPoint 簡報</vt:lpstr>
      <vt:lpstr>謝謝您的聆聽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Windows 使用者</dc:creator>
  <cp:lastModifiedBy>Windows 使用者</cp:lastModifiedBy>
  <cp:revision>705</cp:revision>
  <dcterms:created xsi:type="dcterms:W3CDTF">2018-04-17T05:15:45Z</dcterms:created>
  <dcterms:modified xsi:type="dcterms:W3CDTF">2018-05-31T07:56:57Z</dcterms:modified>
</cp:coreProperties>
</file>